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unito Sans Regular" charset="1" panose="00000500000000000000"/>
      <p:regular r:id="rId10"/>
    </p:embeddedFont>
    <p:embeddedFont>
      <p:font typeface="Nunito Sans Regular Bold" charset="1" panose="00000700000000000000"/>
      <p:regular r:id="rId11"/>
    </p:embeddedFont>
    <p:embeddedFont>
      <p:font typeface="Nunito Sans Regular Italics" charset="1" panose="00000500000000000000"/>
      <p:regular r:id="rId12"/>
    </p:embeddedFont>
    <p:embeddedFont>
      <p:font typeface="Nunito Sans Regular Bold Italics" charset="1" panose="000007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3737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169840" y="1509531"/>
            <a:ext cx="12671009" cy="7267937"/>
            <a:chOff x="0" y="0"/>
            <a:chExt cx="7981950" cy="4578350"/>
          </a:xfrm>
        </p:grpSpPr>
        <p:sp>
          <p:nvSpPr>
            <p:cNvPr name="Freeform 3" id="3"/>
            <p:cNvSpPr/>
            <p:nvPr/>
          </p:nvSpPr>
          <p:spPr>
            <a:xfrm>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4" id="4"/>
            <p:cNvSpPr/>
            <p:nvPr/>
          </p:nvSpPr>
          <p:spPr>
            <a:xfrm>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E6DF7"/>
            </a:solidFill>
          </p:spPr>
        </p:sp>
        <p:sp>
          <p:nvSpPr>
            <p:cNvPr name="Freeform 5" id="5"/>
            <p:cNvSpPr/>
            <p:nvPr/>
          </p:nvSpPr>
          <p:spPr>
            <a:xfrm>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521887"/>
            </a:solidFill>
          </p:spPr>
        </p:sp>
        <p:sp>
          <p:nvSpPr>
            <p:cNvPr name="Freeform 6" id="6"/>
            <p:cNvSpPr/>
            <p:nvPr/>
          </p:nvSpPr>
          <p:spPr>
            <a:xfrm>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521887"/>
            </a:solidFill>
          </p:spPr>
        </p:sp>
        <p:sp>
          <p:nvSpPr>
            <p:cNvPr name="Freeform 7" id="7"/>
            <p:cNvSpPr/>
            <p:nvPr/>
          </p:nvSpPr>
          <p:spPr>
            <a:xfrm>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2"/>
              <a:stretch>
                <a:fillRect l="12060" r="12076" t="-72975" b="-25167"/>
              </a:stretch>
            </a:blipFill>
          </p:spPr>
        </p:sp>
      </p:grpSp>
      <p:grpSp>
        <p:nvGrpSpPr>
          <p:cNvPr name="Group 8" id="8"/>
          <p:cNvGrpSpPr/>
          <p:nvPr/>
        </p:nvGrpSpPr>
        <p:grpSpPr>
          <a:xfrm rot="0">
            <a:off x="9501169" y="4088250"/>
            <a:ext cx="8427438" cy="1869406"/>
            <a:chOff x="0" y="0"/>
            <a:chExt cx="11236584" cy="2492541"/>
          </a:xfrm>
        </p:grpSpPr>
        <p:sp>
          <p:nvSpPr>
            <p:cNvPr name="TextBox 9" id="9"/>
            <p:cNvSpPr txBox="true"/>
            <p:nvPr/>
          </p:nvSpPr>
          <p:spPr>
            <a:xfrm rot="0">
              <a:off x="0" y="1899034"/>
              <a:ext cx="11236584" cy="593507"/>
            </a:xfrm>
            <a:prstGeom prst="rect">
              <a:avLst/>
            </a:prstGeom>
          </p:spPr>
          <p:txBody>
            <a:bodyPr anchor="t" rtlCol="false" tIns="0" lIns="0" bIns="0" rIns="0">
              <a:spAutoFit/>
            </a:bodyPr>
            <a:lstStyle/>
            <a:p>
              <a:pPr algn="ctr">
                <a:lnSpc>
                  <a:spcPts val="3724"/>
                </a:lnSpc>
                <a:spcBef>
                  <a:spcPct val="0"/>
                </a:spcBef>
              </a:pPr>
              <a:r>
                <a:rPr lang="en-US" sz="2660">
                  <a:solidFill>
                    <a:srgbClr val="F8F8F8"/>
                  </a:solidFill>
                  <a:latin typeface="Nunito Sans Regular"/>
                </a:rPr>
                <a:t>Online Event Management System</a:t>
              </a:r>
            </a:p>
          </p:txBody>
        </p:sp>
        <p:sp>
          <p:nvSpPr>
            <p:cNvPr name="TextBox 10" id="10"/>
            <p:cNvSpPr txBox="true"/>
            <p:nvPr/>
          </p:nvSpPr>
          <p:spPr>
            <a:xfrm rot="0">
              <a:off x="0" y="-133350"/>
              <a:ext cx="11236584" cy="1556435"/>
            </a:xfrm>
            <a:prstGeom prst="rect">
              <a:avLst/>
            </a:prstGeom>
          </p:spPr>
          <p:txBody>
            <a:bodyPr anchor="t" rtlCol="false" tIns="0" lIns="0" bIns="0" rIns="0">
              <a:spAutoFit/>
            </a:bodyPr>
            <a:lstStyle/>
            <a:p>
              <a:pPr algn="ctr">
                <a:lnSpc>
                  <a:spcPts val="9931"/>
                </a:lnSpc>
                <a:spcBef>
                  <a:spcPct val="0"/>
                </a:spcBef>
              </a:pPr>
              <a:r>
                <a:rPr lang="en-US" sz="7093">
                  <a:solidFill>
                    <a:srgbClr val="FFDE59"/>
                  </a:solidFill>
                  <a:latin typeface="Nunito Sans Regular Bold"/>
                </a:rPr>
                <a:t>BONIRY</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35751"/>
        </a:solidFill>
      </p:bgPr>
    </p:bg>
    <p:spTree>
      <p:nvGrpSpPr>
        <p:cNvPr id="1" name=""/>
        <p:cNvGrpSpPr/>
        <p:nvPr/>
      </p:nvGrpSpPr>
      <p:grpSpPr>
        <a:xfrm>
          <a:off x="0" y="0"/>
          <a:ext cx="0" cy="0"/>
          <a:chOff x="0" y="0"/>
          <a:chExt cx="0" cy="0"/>
        </a:xfrm>
      </p:grpSpPr>
      <p:sp>
        <p:nvSpPr>
          <p:cNvPr name="TextBox 2" id="2"/>
          <p:cNvSpPr txBox="true"/>
          <p:nvPr/>
        </p:nvSpPr>
        <p:spPr>
          <a:xfrm rot="0">
            <a:off x="948662" y="904875"/>
            <a:ext cx="5379776" cy="1086773"/>
          </a:xfrm>
          <a:prstGeom prst="rect">
            <a:avLst/>
          </a:prstGeom>
        </p:spPr>
        <p:txBody>
          <a:bodyPr anchor="t" rtlCol="false" tIns="0" lIns="0" bIns="0" rIns="0">
            <a:spAutoFit/>
          </a:bodyPr>
          <a:lstStyle/>
          <a:p>
            <a:pPr algn="ctr">
              <a:lnSpc>
                <a:spcPts val="8960"/>
              </a:lnSpc>
              <a:spcBef>
                <a:spcPct val="0"/>
              </a:spcBef>
            </a:pPr>
            <a:r>
              <a:rPr lang="en-US" sz="6400">
                <a:solidFill>
                  <a:srgbClr val="FFDE59"/>
                </a:solidFill>
                <a:latin typeface="Nunito Sans Regular Bold"/>
              </a:rPr>
              <a:t>ANGULAR</a:t>
            </a:r>
          </a:p>
        </p:txBody>
      </p:sp>
      <p:pic>
        <p:nvPicPr>
          <p:cNvPr name="Picture 3" id="3"/>
          <p:cNvPicPr>
            <a:picLocks noChangeAspect="true"/>
          </p:cNvPicPr>
          <p:nvPr/>
        </p:nvPicPr>
        <p:blipFill>
          <a:blip r:embed="rId2"/>
          <a:srcRect l="11714" t="0" r="8979" b="0"/>
          <a:stretch>
            <a:fillRect/>
          </a:stretch>
        </p:blipFill>
        <p:spPr>
          <a:xfrm flipH="false" flipV="false" rot="0">
            <a:off x="736600" y="3182947"/>
            <a:ext cx="5852717" cy="5679467"/>
          </a:xfrm>
          <a:prstGeom prst="rect">
            <a:avLst/>
          </a:prstGeom>
        </p:spPr>
      </p:pic>
      <p:sp>
        <p:nvSpPr>
          <p:cNvPr name="TextBox 4" id="4"/>
          <p:cNvSpPr txBox="true"/>
          <p:nvPr/>
        </p:nvSpPr>
        <p:spPr>
          <a:xfrm rot="0">
            <a:off x="8228354" y="3233389"/>
            <a:ext cx="9426453" cy="3925372"/>
          </a:xfrm>
          <a:prstGeom prst="rect">
            <a:avLst/>
          </a:prstGeom>
        </p:spPr>
        <p:txBody>
          <a:bodyPr anchor="t" rtlCol="false" tIns="0" lIns="0" bIns="0" rIns="0">
            <a:spAutoFit/>
          </a:bodyPr>
          <a:lstStyle/>
          <a:p>
            <a:pPr>
              <a:lnSpc>
                <a:spcPts val="3902"/>
              </a:lnSpc>
            </a:pPr>
            <a:r>
              <a:rPr lang="en-US" sz="2787">
                <a:solidFill>
                  <a:srgbClr val="F8F8F8"/>
                </a:solidFill>
                <a:latin typeface="Nunito Sans Regular"/>
              </a:rPr>
              <a:t>AngularJS: AngularJs is a JavaScript open source front-end framework that is mainly used to develop single page web</a:t>
            </a:r>
          </a:p>
          <a:p>
            <a:pPr>
              <a:lnSpc>
                <a:spcPts val="3902"/>
              </a:lnSpc>
            </a:pPr>
            <a:r>
              <a:rPr lang="en-US" sz="2787">
                <a:solidFill>
                  <a:srgbClr val="F8F8F8"/>
                </a:solidFill>
                <a:latin typeface="Nunito Sans Regular"/>
              </a:rPr>
              <a:t>applications(SPAs). It is a continuously growing and</a:t>
            </a:r>
          </a:p>
          <a:p>
            <a:pPr>
              <a:lnSpc>
                <a:spcPts val="3902"/>
              </a:lnSpc>
            </a:pPr>
            <a:r>
              <a:rPr lang="en-US" sz="2787">
                <a:solidFill>
                  <a:srgbClr val="F8F8F8"/>
                </a:solidFill>
                <a:latin typeface="Nunito Sans Regular"/>
              </a:rPr>
              <a:t>expanding framework which provides better ways for</a:t>
            </a:r>
          </a:p>
          <a:p>
            <a:pPr>
              <a:lnSpc>
                <a:spcPts val="3902"/>
              </a:lnSpc>
            </a:pPr>
            <a:r>
              <a:rPr lang="en-US" sz="2787">
                <a:solidFill>
                  <a:srgbClr val="F8F8F8"/>
                </a:solidFill>
                <a:latin typeface="Nunito Sans Regular"/>
              </a:rPr>
              <a:t>developing web applications. It changes the static HTML to</a:t>
            </a:r>
          </a:p>
          <a:p>
            <a:pPr>
              <a:lnSpc>
                <a:spcPts val="3902"/>
              </a:lnSpc>
            </a:pPr>
            <a:r>
              <a:rPr lang="en-US" sz="2787">
                <a:solidFill>
                  <a:srgbClr val="F8F8F8"/>
                </a:solidFill>
                <a:latin typeface="Nunito Sans Regular"/>
              </a:rPr>
              <a:t>dynamic HTML. It is an open source project which can be</a:t>
            </a:r>
          </a:p>
          <a:p>
            <a:pPr>
              <a:lnSpc>
                <a:spcPts val="3902"/>
              </a:lnSpc>
            </a:pPr>
            <a:r>
              <a:rPr lang="en-US" sz="2787">
                <a:solidFill>
                  <a:srgbClr val="F8F8F8"/>
                </a:solidFill>
                <a:latin typeface="Nunito Sans Regular"/>
              </a:rPr>
              <a:t>freely used and changed by anyone. It extends HTML</a:t>
            </a:r>
          </a:p>
          <a:p>
            <a:pPr>
              <a:lnSpc>
                <a:spcPts val="3902"/>
              </a:lnSpc>
            </a:pPr>
            <a:r>
              <a:rPr lang="en-US" sz="2787">
                <a:solidFill>
                  <a:srgbClr val="F8F8F8"/>
                </a:solidFill>
                <a:latin typeface="Nunito Sans Regular"/>
              </a:rPr>
              <a:t>attributes with Directives, and data is bound with HTML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35751"/>
        </a:solidFill>
      </p:bgPr>
    </p:bg>
    <p:spTree>
      <p:nvGrpSpPr>
        <p:cNvPr id="1" name=""/>
        <p:cNvGrpSpPr/>
        <p:nvPr/>
      </p:nvGrpSpPr>
      <p:grpSpPr>
        <a:xfrm>
          <a:off x="0" y="0"/>
          <a:ext cx="0" cy="0"/>
          <a:chOff x="0" y="0"/>
          <a:chExt cx="0" cy="0"/>
        </a:xfrm>
      </p:grpSpPr>
      <p:sp>
        <p:nvSpPr>
          <p:cNvPr name="TextBox 2" id="2"/>
          <p:cNvSpPr txBox="true"/>
          <p:nvPr/>
        </p:nvSpPr>
        <p:spPr>
          <a:xfrm rot="0">
            <a:off x="948662" y="904875"/>
            <a:ext cx="5379776" cy="1086773"/>
          </a:xfrm>
          <a:prstGeom prst="rect">
            <a:avLst/>
          </a:prstGeom>
        </p:spPr>
        <p:txBody>
          <a:bodyPr anchor="t" rtlCol="false" tIns="0" lIns="0" bIns="0" rIns="0">
            <a:spAutoFit/>
          </a:bodyPr>
          <a:lstStyle/>
          <a:p>
            <a:pPr algn="ctr">
              <a:lnSpc>
                <a:spcPts val="8960"/>
              </a:lnSpc>
              <a:spcBef>
                <a:spcPct val="0"/>
              </a:spcBef>
            </a:pPr>
            <a:r>
              <a:rPr lang="en-US" sz="6400">
                <a:solidFill>
                  <a:srgbClr val="FFDE59"/>
                </a:solidFill>
                <a:latin typeface="Nunito Sans Regular Bold"/>
              </a:rPr>
              <a:t>MONGO DB</a:t>
            </a:r>
          </a:p>
        </p:txBody>
      </p:sp>
      <p:pic>
        <p:nvPicPr>
          <p:cNvPr name="Picture 3" id="3"/>
          <p:cNvPicPr>
            <a:picLocks noChangeAspect="true"/>
          </p:cNvPicPr>
          <p:nvPr/>
        </p:nvPicPr>
        <p:blipFill>
          <a:blip r:embed="rId2"/>
          <a:srcRect l="0" t="32375" r="0" b="19031"/>
          <a:stretch>
            <a:fillRect/>
          </a:stretch>
        </p:blipFill>
        <p:spPr>
          <a:xfrm flipH="false" flipV="false" rot="0">
            <a:off x="1257090" y="2116147"/>
            <a:ext cx="10142697" cy="2772361"/>
          </a:xfrm>
          <a:prstGeom prst="rect">
            <a:avLst/>
          </a:prstGeom>
        </p:spPr>
      </p:pic>
      <p:sp>
        <p:nvSpPr>
          <p:cNvPr name="TextBox 4" id="4"/>
          <p:cNvSpPr txBox="true"/>
          <p:nvPr/>
        </p:nvSpPr>
        <p:spPr>
          <a:xfrm rot="0">
            <a:off x="1615212" y="6161746"/>
            <a:ext cx="13029432" cy="1836175"/>
          </a:xfrm>
          <a:prstGeom prst="rect">
            <a:avLst/>
          </a:prstGeom>
        </p:spPr>
        <p:txBody>
          <a:bodyPr anchor="t" rtlCol="false" tIns="0" lIns="0" bIns="0" rIns="0">
            <a:spAutoFit/>
          </a:bodyPr>
          <a:lstStyle/>
          <a:p>
            <a:pPr>
              <a:lnSpc>
                <a:spcPts val="4910"/>
              </a:lnSpc>
            </a:pPr>
            <a:r>
              <a:rPr lang="en-US" sz="3507">
                <a:solidFill>
                  <a:srgbClr val="F8F8F8"/>
                </a:solidFill>
                <a:latin typeface="Nunito Sans Regular"/>
              </a:rPr>
              <a:t>MongoDB: MongoDB is a cross-platform document-oriented database program. Classified as a NoSQL database program, MongoDB uses JSON-like documents with optional schemas.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35751"/>
        </a:solidFill>
      </p:bgPr>
    </p:bg>
    <p:spTree>
      <p:nvGrpSpPr>
        <p:cNvPr id="1" name=""/>
        <p:cNvGrpSpPr/>
        <p:nvPr/>
      </p:nvGrpSpPr>
      <p:grpSpPr>
        <a:xfrm>
          <a:off x="0" y="0"/>
          <a:ext cx="0" cy="0"/>
          <a:chOff x="0" y="0"/>
          <a:chExt cx="0" cy="0"/>
        </a:xfrm>
      </p:grpSpPr>
      <p:sp>
        <p:nvSpPr>
          <p:cNvPr name="TextBox 2" id="2"/>
          <p:cNvSpPr txBox="true"/>
          <p:nvPr/>
        </p:nvSpPr>
        <p:spPr>
          <a:xfrm rot="0">
            <a:off x="1664445" y="7466188"/>
            <a:ext cx="13610416" cy="1277446"/>
          </a:xfrm>
          <a:prstGeom prst="rect">
            <a:avLst/>
          </a:prstGeom>
        </p:spPr>
        <p:txBody>
          <a:bodyPr anchor="t" rtlCol="false" tIns="0" lIns="0" bIns="0" rIns="0">
            <a:spAutoFit/>
          </a:bodyPr>
          <a:lstStyle/>
          <a:p>
            <a:pPr>
              <a:lnSpc>
                <a:spcPts val="5129"/>
              </a:lnSpc>
            </a:pPr>
            <a:r>
              <a:rPr lang="en-US" sz="3664">
                <a:solidFill>
                  <a:srgbClr val="F8F8F8"/>
                </a:solidFill>
                <a:latin typeface="Nunito Sans Regular"/>
              </a:rPr>
              <a:t>Node.js: Node.js is an open source and cross-platform runtime environment for executing Javascript code outside of a browser.</a:t>
            </a:r>
          </a:p>
        </p:txBody>
      </p:sp>
      <p:sp>
        <p:nvSpPr>
          <p:cNvPr name="TextBox 3" id="3"/>
          <p:cNvSpPr txBox="true"/>
          <p:nvPr/>
        </p:nvSpPr>
        <p:spPr>
          <a:xfrm rot="0">
            <a:off x="948662" y="904875"/>
            <a:ext cx="5379776" cy="1086773"/>
          </a:xfrm>
          <a:prstGeom prst="rect">
            <a:avLst/>
          </a:prstGeom>
        </p:spPr>
        <p:txBody>
          <a:bodyPr anchor="t" rtlCol="false" tIns="0" lIns="0" bIns="0" rIns="0">
            <a:spAutoFit/>
          </a:bodyPr>
          <a:lstStyle/>
          <a:p>
            <a:pPr algn="ctr">
              <a:lnSpc>
                <a:spcPts val="8960"/>
              </a:lnSpc>
              <a:spcBef>
                <a:spcPct val="0"/>
              </a:spcBef>
            </a:pPr>
            <a:r>
              <a:rPr lang="en-US" sz="6400">
                <a:solidFill>
                  <a:srgbClr val="FFDE59"/>
                </a:solidFill>
                <a:latin typeface="Nunito Sans Regular Bold"/>
              </a:rPr>
              <a:t>NODE.JS</a:t>
            </a:r>
          </a:p>
        </p:txBody>
      </p:sp>
      <p:pic>
        <p:nvPicPr>
          <p:cNvPr name="Picture 4" id="4"/>
          <p:cNvPicPr>
            <a:picLocks noChangeAspect="true"/>
          </p:cNvPicPr>
          <p:nvPr/>
        </p:nvPicPr>
        <p:blipFill>
          <a:blip r:embed="rId2"/>
          <a:srcRect l="13256" t="269" r="10158" b="269"/>
          <a:stretch>
            <a:fillRect/>
          </a:stretch>
        </p:blipFill>
        <p:spPr>
          <a:xfrm flipH="false" flipV="false" rot="0">
            <a:off x="1664445" y="2488208"/>
            <a:ext cx="9096295" cy="4440911"/>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535751"/>
        </a:solidFill>
      </p:bgPr>
    </p:bg>
    <p:spTree>
      <p:nvGrpSpPr>
        <p:cNvPr id="1" name=""/>
        <p:cNvGrpSpPr/>
        <p:nvPr/>
      </p:nvGrpSpPr>
      <p:grpSpPr>
        <a:xfrm>
          <a:off x="0" y="0"/>
          <a:ext cx="0" cy="0"/>
          <a:chOff x="0" y="0"/>
          <a:chExt cx="0" cy="0"/>
        </a:xfrm>
      </p:grpSpPr>
      <p:sp>
        <p:nvSpPr>
          <p:cNvPr name="TextBox 2" id="2"/>
          <p:cNvSpPr txBox="true"/>
          <p:nvPr/>
        </p:nvSpPr>
        <p:spPr>
          <a:xfrm rot="0">
            <a:off x="1615212" y="5441505"/>
            <a:ext cx="12928902" cy="2427749"/>
          </a:xfrm>
          <a:prstGeom prst="rect">
            <a:avLst/>
          </a:prstGeom>
        </p:spPr>
        <p:txBody>
          <a:bodyPr anchor="t" rtlCol="false" tIns="0" lIns="0" bIns="0" rIns="0">
            <a:spAutoFit/>
          </a:bodyPr>
          <a:lstStyle/>
          <a:p>
            <a:pPr>
              <a:lnSpc>
                <a:spcPts val="4872"/>
              </a:lnSpc>
            </a:pPr>
            <a:r>
              <a:rPr lang="en-US" sz="3480">
                <a:solidFill>
                  <a:srgbClr val="F8F8F8"/>
                </a:solidFill>
                <a:latin typeface="Nunito Sans Regular"/>
              </a:rPr>
              <a:t>Express.js: Express.js or simply Express, is a web application framework for Node.js It is designed for building web applications and APIs. It has been called the de facto standard server framework for Node.js.</a:t>
            </a:r>
          </a:p>
        </p:txBody>
      </p:sp>
      <p:sp>
        <p:nvSpPr>
          <p:cNvPr name="TextBox 3" id="3"/>
          <p:cNvSpPr txBox="true"/>
          <p:nvPr/>
        </p:nvSpPr>
        <p:spPr>
          <a:xfrm rot="0">
            <a:off x="948662" y="904875"/>
            <a:ext cx="5379776" cy="1086773"/>
          </a:xfrm>
          <a:prstGeom prst="rect">
            <a:avLst/>
          </a:prstGeom>
        </p:spPr>
        <p:txBody>
          <a:bodyPr anchor="t" rtlCol="false" tIns="0" lIns="0" bIns="0" rIns="0">
            <a:spAutoFit/>
          </a:bodyPr>
          <a:lstStyle/>
          <a:p>
            <a:pPr algn="ctr">
              <a:lnSpc>
                <a:spcPts val="8960"/>
              </a:lnSpc>
              <a:spcBef>
                <a:spcPct val="0"/>
              </a:spcBef>
            </a:pPr>
            <a:r>
              <a:rPr lang="en-US" sz="6400">
                <a:solidFill>
                  <a:srgbClr val="FFDE59"/>
                </a:solidFill>
                <a:latin typeface="Nunito Sans Regular Bold"/>
              </a:rPr>
              <a:t>EXPRESS.JS</a:t>
            </a:r>
          </a:p>
        </p:txBody>
      </p:sp>
      <p:pic>
        <p:nvPicPr>
          <p:cNvPr name="Picture 4" id="4"/>
          <p:cNvPicPr>
            <a:picLocks noChangeAspect="true"/>
          </p:cNvPicPr>
          <p:nvPr/>
        </p:nvPicPr>
        <p:blipFill>
          <a:blip r:embed="rId2"/>
          <a:srcRect l="0" t="18546" r="0" b="11216"/>
          <a:stretch>
            <a:fillRect/>
          </a:stretch>
        </p:blipFill>
        <p:spPr>
          <a:xfrm flipH="false" flipV="false" rot="0">
            <a:off x="1615212" y="2294317"/>
            <a:ext cx="7528788" cy="2633880"/>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p:cSld>
    <p:bg>
      <p:bgPr>
        <a:solidFill>
          <a:srgbClr val="535751"/>
        </a:solidFill>
      </p:bgPr>
    </p:bg>
    <p:spTree>
      <p:nvGrpSpPr>
        <p:cNvPr id="1" name=""/>
        <p:cNvGrpSpPr/>
        <p:nvPr/>
      </p:nvGrpSpPr>
      <p:grpSpPr>
        <a:xfrm>
          <a:off x="0" y="0"/>
          <a:ext cx="0" cy="0"/>
          <a:chOff x="0" y="0"/>
          <a:chExt cx="0" cy="0"/>
        </a:xfrm>
      </p:grpSpPr>
      <p:sp>
        <p:nvSpPr>
          <p:cNvPr name="TextBox 2" id="2"/>
          <p:cNvSpPr txBox="true"/>
          <p:nvPr/>
        </p:nvSpPr>
        <p:spPr>
          <a:xfrm rot="0">
            <a:off x="4203782" y="4030631"/>
            <a:ext cx="9880436" cy="1997138"/>
          </a:xfrm>
          <a:prstGeom prst="rect">
            <a:avLst/>
          </a:prstGeom>
        </p:spPr>
        <p:txBody>
          <a:bodyPr anchor="t" rtlCol="false" tIns="0" lIns="0" bIns="0" rIns="0">
            <a:spAutoFit/>
          </a:bodyPr>
          <a:lstStyle/>
          <a:p>
            <a:pPr algn="ctr">
              <a:lnSpc>
                <a:spcPts val="16455"/>
              </a:lnSpc>
              <a:spcBef>
                <a:spcPct val="0"/>
              </a:spcBef>
            </a:pPr>
            <a:r>
              <a:rPr lang="en-US" sz="11754">
                <a:solidFill>
                  <a:srgbClr val="FFDE59"/>
                </a:solidFill>
                <a:latin typeface="Nunito Sans Regular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3575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9076" t="661" r="0" b="661"/>
          <a:stretch>
            <a:fillRect/>
          </a:stretch>
        </p:blipFill>
        <p:spPr>
          <a:xfrm flipH="false" flipV="false" rot="0">
            <a:off x="-1239754" y="4162446"/>
            <a:ext cx="9261880" cy="4832574"/>
          </a:xfrm>
          <a:prstGeom prst="rect">
            <a:avLst/>
          </a:prstGeom>
        </p:spPr>
      </p:pic>
      <p:sp>
        <p:nvSpPr>
          <p:cNvPr name="TextBox 3" id="3"/>
          <p:cNvSpPr txBox="true"/>
          <p:nvPr/>
        </p:nvSpPr>
        <p:spPr>
          <a:xfrm rot="0">
            <a:off x="9320736" y="1263405"/>
            <a:ext cx="8863415" cy="7731615"/>
          </a:xfrm>
          <a:prstGeom prst="rect">
            <a:avLst/>
          </a:prstGeom>
        </p:spPr>
        <p:txBody>
          <a:bodyPr anchor="t" rtlCol="false" tIns="0" lIns="0" bIns="0" rIns="0">
            <a:spAutoFit/>
          </a:bodyPr>
          <a:lstStyle/>
          <a:p>
            <a:pPr marL="601100" indent="-300550" lvl="1">
              <a:lnSpc>
                <a:spcPts val="3647"/>
              </a:lnSpc>
              <a:buFont typeface="Arial"/>
              <a:buChar char="•"/>
            </a:pPr>
            <a:r>
              <a:rPr lang="en-US" sz="2784">
                <a:solidFill>
                  <a:srgbClr val="F8F8F8"/>
                </a:solidFill>
                <a:latin typeface="Nunito Sans Regular Bold"/>
              </a:rPr>
              <a:t>Event management is a strong and fast growing profession with a rather low level of standardization.</a:t>
            </a:r>
          </a:p>
          <a:p>
            <a:pPr marL="601100" indent="-300550" lvl="1">
              <a:lnSpc>
                <a:spcPts val="3647"/>
              </a:lnSpc>
              <a:buFont typeface="Arial"/>
              <a:buChar char="•"/>
            </a:pPr>
            <a:r>
              <a:rPr lang="en-US" sz="2784">
                <a:solidFill>
                  <a:srgbClr val="F8F8F8"/>
                </a:solidFill>
                <a:latin typeface="Nunito Sans Regular Bold"/>
              </a:rPr>
              <a:t>Event  management  is  the  application  to  manage  and  development  of  festivals,  events  and  conferences.</a:t>
            </a:r>
          </a:p>
          <a:p>
            <a:pPr marL="601100" indent="-300550" lvl="1">
              <a:lnSpc>
                <a:spcPts val="3647"/>
              </a:lnSpc>
              <a:buFont typeface="Arial"/>
              <a:buChar char="•"/>
            </a:pPr>
            <a:r>
              <a:rPr lang="en-US" sz="2784">
                <a:solidFill>
                  <a:srgbClr val="F8F8F8"/>
                </a:solidFill>
                <a:latin typeface="Nunito Sans Regular Bold"/>
              </a:rPr>
              <a:t>Online event management system is an online  event management system software project that serves the functionality of an event manager.</a:t>
            </a:r>
          </a:p>
          <a:p>
            <a:pPr marL="601100" indent="-300550" lvl="1">
              <a:lnSpc>
                <a:spcPts val="3647"/>
              </a:lnSpc>
              <a:buFont typeface="Arial"/>
              <a:buChar char="•"/>
            </a:pPr>
            <a:r>
              <a:rPr lang="en-US" sz="2784">
                <a:solidFill>
                  <a:srgbClr val="F8F8F8"/>
                </a:solidFill>
                <a:latin typeface="Nunito Sans Regular Bold"/>
              </a:rPr>
              <a:t>The system allow registered user login and new user are allowed to register on the application. The system helps  in  the  management  of  events,  users  and  the  aspects  related  to  them.</a:t>
            </a:r>
          </a:p>
          <a:p>
            <a:pPr marL="601100" indent="-300550" lvl="1">
              <a:lnSpc>
                <a:spcPts val="3647"/>
              </a:lnSpc>
              <a:buFont typeface="Arial"/>
              <a:buChar char="•"/>
            </a:pPr>
            <a:r>
              <a:rPr lang="en-US" sz="2784">
                <a:solidFill>
                  <a:srgbClr val="F8F8F8"/>
                </a:solidFill>
                <a:latin typeface="Nunito Sans Regular Bold"/>
              </a:rPr>
              <a:t>This  proposed  to  be  a  web  application.  The  project provides most of the basic functionality required for an event type e.g. [Marriage, Dance Show Birthday party,College Festival,etc.],</a:t>
            </a:r>
          </a:p>
        </p:txBody>
      </p:sp>
      <p:sp>
        <p:nvSpPr>
          <p:cNvPr name="TextBox 4" id="4"/>
          <p:cNvSpPr txBox="true"/>
          <p:nvPr/>
        </p:nvSpPr>
        <p:spPr>
          <a:xfrm rot="0">
            <a:off x="353389" y="520749"/>
            <a:ext cx="8790611" cy="2228215"/>
          </a:xfrm>
          <a:prstGeom prst="rect">
            <a:avLst/>
          </a:prstGeom>
        </p:spPr>
        <p:txBody>
          <a:bodyPr anchor="t" rtlCol="false" tIns="0" lIns="0" bIns="0" rIns="0">
            <a:spAutoFit/>
          </a:bodyPr>
          <a:lstStyle/>
          <a:p>
            <a:pPr>
              <a:lnSpc>
                <a:spcPts val="8960"/>
              </a:lnSpc>
              <a:spcBef>
                <a:spcPct val="0"/>
              </a:spcBef>
            </a:pPr>
            <a:r>
              <a:rPr lang="en-US" sz="6400">
                <a:solidFill>
                  <a:srgbClr val="FFDE59"/>
                </a:solidFill>
                <a:latin typeface="Nunito Sans Regular Bold"/>
              </a:rPr>
              <a:t>EVENT MANAGEMENT SYSTEM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3575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33893" y="2986375"/>
            <a:ext cx="6761510" cy="5697902"/>
          </a:xfrm>
          <a:prstGeom prst="rect">
            <a:avLst/>
          </a:prstGeom>
        </p:spPr>
      </p:pic>
      <p:sp>
        <p:nvSpPr>
          <p:cNvPr name="TextBox 3" id="3"/>
          <p:cNvSpPr txBox="true"/>
          <p:nvPr/>
        </p:nvSpPr>
        <p:spPr>
          <a:xfrm rot="0">
            <a:off x="9381607" y="1234031"/>
            <a:ext cx="8406886" cy="6363462"/>
          </a:xfrm>
          <a:prstGeom prst="rect">
            <a:avLst/>
          </a:prstGeom>
        </p:spPr>
        <p:txBody>
          <a:bodyPr anchor="t" rtlCol="false" tIns="0" lIns="0" bIns="0" rIns="0">
            <a:spAutoFit/>
          </a:bodyPr>
          <a:lstStyle/>
          <a:p>
            <a:pPr>
              <a:lnSpc>
                <a:spcPts val="3204"/>
              </a:lnSpc>
            </a:pPr>
            <a:r>
              <a:rPr lang="en-US" sz="1800">
                <a:solidFill>
                  <a:srgbClr val="F8F8F8"/>
                </a:solidFill>
                <a:latin typeface="Nunito Sans Regular Bold"/>
              </a:rPr>
              <a:t>Event  management  is  the  application  to  manage  and  development  of  festivals,  events  and  conferences.  Proposed  work  involves study  of identifying the target of  budget, cost, and analysis. Post event analysis and ensuring a return on investment have  become significant drivers for the event industry. This is an online event management system, software project that serves the functionality of an event manager. The project provides most of the basic functionality required for an event .It allows the user to select from list of event types. Events Management System is very helpful for events. This application being as a platform to know the events,to apply  for  the  events.  Event  organizer  is  an  application  under  project  management  for  managing  festivals  or  social events  like gathering,  colleges,  events,  conferences  etc.  To  understand use  of  this  application  consider the  flow  of  actions  happening,  by  this application user can register the students, after registering, user can login, after login, event details including name ,contact, address,  venue of the event, date, event conducting time, cost of events etc. After receiving SMS student can register through application.</a:t>
            </a:r>
          </a:p>
        </p:txBody>
      </p:sp>
      <p:sp>
        <p:nvSpPr>
          <p:cNvPr name="TextBox 4" id="4"/>
          <p:cNvSpPr txBox="true"/>
          <p:nvPr/>
        </p:nvSpPr>
        <p:spPr>
          <a:xfrm rot="0">
            <a:off x="1028700" y="904875"/>
            <a:ext cx="4879685" cy="1094740"/>
          </a:xfrm>
          <a:prstGeom prst="rect">
            <a:avLst/>
          </a:prstGeom>
        </p:spPr>
        <p:txBody>
          <a:bodyPr anchor="t" rtlCol="false" tIns="0" lIns="0" bIns="0" rIns="0">
            <a:spAutoFit/>
          </a:bodyPr>
          <a:lstStyle/>
          <a:p>
            <a:pPr>
              <a:lnSpc>
                <a:spcPts val="8960"/>
              </a:lnSpc>
              <a:spcBef>
                <a:spcPct val="0"/>
              </a:spcBef>
            </a:pPr>
            <a:r>
              <a:rPr lang="en-US" sz="6400">
                <a:solidFill>
                  <a:srgbClr val="FFDE59"/>
                </a:solidFill>
                <a:latin typeface="Nunito Sans Regular Bold"/>
              </a:rPr>
              <a:t>ABSTRACT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73737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105" r="0" b="28834"/>
          <a:stretch>
            <a:fillRect/>
          </a:stretch>
        </p:blipFill>
        <p:spPr>
          <a:xfrm flipH="false" flipV="false" rot="0">
            <a:off x="0" y="0"/>
            <a:ext cx="18288000" cy="6110954"/>
          </a:xfrm>
          <a:prstGeom prst="rect">
            <a:avLst/>
          </a:prstGeom>
        </p:spPr>
      </p:pic>
      <p:sp>
        <p:nvSpPr>
          <p:cNvPr name="TextBox 3" id="3"/>
          <p:cNvSpPr txBox="true"/>
          <p:nvPr/>
        </p:nvSpPr>
        <p:spPr>
          <a:xfrm rot="0">
            <a:off x="1028700" y="885825"/>
            <a:ext cx="4779187" cy="1203421"/>
          </a:xfrm>
          <a:prstGeom prst="rect">
            <a:avLst/>
          </a:prstGeom>
        </p:spPr>
        <p:txBody>
          <a:bodyPr anchor="t" rtlCol="false" tIns="0" lIns="0" bIns="0" rIns="0">
            <a:spAutoFit/>
          </a:bodyPr>
          <a:lstStyle/>
          <a:p>
            <a:pPr>
              <a:lnSpc>
                <a:spcPts val="9818"/>
              </a:lnSpc>
              <a:spcBef>
                <a:spcPct val="0"/>
              </a:spcBef>
            </a:pPr>
            <a:r>
              <a:rPr lang="en-US" sz="7013">
                <a:solidFill>
                  <a:srgbClr val="FFDE59"/>
                </a:solidFill>
                <a:latin typeface="Nunito Sans Regular"/>
              </a:rPr>
              <a:t>WORKING</a:t>
            </a:r>
          </a:p>
        </p:txBody>
      </p:sp>
      <p:sp>
        <p:nvSpPr>
          <p:cNvPr name="TextBox 4" id="4"/>
          <p:cNvSpPr txBox="true"/>
          <p:nvPr/>
        </p:nvSpPr>
        <p:spPr>
          <a:xfrm rot="0">
            <a:off x="1612788" y="7093622"/>
            <a:ext cx="14355230" cy="2944387"/>
          </a:xfrm>
          <a:prstGeom prst="rect">
            <a:avLst/>
          </a:prstGeom>
        </p:spPr>
        <p:txBody>
          <a:bodyPr anchor="t" rtlCol="false" tIns="0" lIns="0" bIns="0" rIns="0">
            <a:spAutoFit/>
          </a:bodyPr>
          <a:lstStyle/>
          <a:p>
            <a:pPr marL="518161" indent="-259080" lvl="1">
              <a:lnSpc>
                <a:spcPts val="3360"/>
              </a:lnSpc>
              <a:buFont typeface="Arial"/>
              <a:buChar char="•"/>
            </a:pPr>
            <a:r>
              <a:rPr lang="en-US" sz="2400">
                <a:solidFill>
                  <a:srgbClr val="F8F8F8"/>
                </a:solidFill>
                <a:latin typeface="Nunito Sans Regular"/>
              </a:rPr>
              <a:t>First the user has to register in the application and verify his/her identity via email.</a:t>
            </a:r>
          </a:p>
          <a:p>
            <a:pPr marL="518161" indent="-259080" lvl="1">
              <a:lnSpc>
                <a:spcPts val="3360"/>
              </a:lnSpc>
              <a:buFont typeface="Arial"/>
              <a:buChar char="•"/>
            </a:pPr>
            <a:r>
              <a:rPr lang="en-US" sz="2400">
                <a:solidFill>
                  <a:srgbClr val="F8F8F8"/>
                </a:solidFill>
                <a:latin typeface="Nunito Sans Regular"/>
              </a:rPr>
              <a:t>Registered user can access by logging in through credentials.</a:t>
            </a:r>
          </a:p>
          <a:p>
            <a:pPr marL="518161" indent="-259080" lvl="1">
              <a:lnSpc>
                <a:spcPts val="3360"/>
              </a:lnSpc>
              <a:buFont typeface="Arial"/>
              <a:buChar char="•"/>
            </a:pPr>
            <a:r>
              <a:rPr lang="en-US" sz="2400">
                <a:solidFill>
                  <a:srgbClr val="F8F8F8"/>
                </a:solidFill>
                <a:latin typeface="Nunito Sans Regular"/>
              </a:rPr>
              <a:t>It has different roles for a person like </a:t>
            </a:r>
            <a:r>
              <a:rPr lang="en-US" sz="2400">
                <a:solidFill>
                  <a:srgbClr val="F8F8F8"/>
                </a:solidFill>
                <a:latin typeface="Nunito Sans Regular Bold"/>
              </a:rPr>
              <a:t>Admin,Manager,Volunteer,Guest</a:t>
            </a:r>
            <a:r>
              <a:rPr lang="en-US" sz="2400">
                <a:solidFill>
                  <a:srgbClr val="F8F8F8"/>
                </a:solidFill>
                <a:latin typeface="Nunito Sans Regular"/>
              </a:rPr>
              <a:t>.</a:t>
            </a:r>
          </a:p>
          <a:p>
            <a:pPr marL="518161" indent="-259080" lvl="1">
              <a:lnSpc>
                <a:spcPts val="3360"/>
              </a:lnSpc>
              <a:buFont typeface="Arial"/>
              <a:buChar char="•"/>
            </a:pPr>
            <a:r>
              <a:rPr lang="en-US" sz="2400">
                <a:solidFill>
                  <a:srgbClr val="F8F8F8"/>
                </a:solidFill>
                <a:latin typeface="Nunito Sans Regular Bold"/>
              </a:rPr>
              <a:t>Admin</a:t>
            </a:r>
            <a:r>
              <a:rPr lang="en-US" sz="2400">
                <a:solidFill>
                  <a:srgbClr val="F8F8F8"/>
                </a:solidFill>
                <a:latin typeface="Nunito Sans Regular"/>
              </a:rPr>
              <a:t> maintains the application and is in charge for privileges.</a:t>
            </a:r>
          </a:p>
          <a:p>
            <a:pPr marL="518161" indent="-259080" lvl="1">
              <a:lnSpc>
                <a:spcPts val="3360"/>
              </a:lnSpc>
              <a:buFont typeface="Arial"/>
              <a:buChar char="•"/>
            </a:pPr>
            <a:r>
              <a:rPr lang="en-US" sz="2400">
                <a:solidFill>
                  <a:srgbClr val="F8F8F8"/>
                </a:solidFill>
                <a:latin typeface="Nunito Sans Regular Bold"/>
              </a:rPr>
              <a:t>Manager</a:t>
            </a:r>
            <a:r>
              <a:rPr lang="en-US" sz="2400">
                <a:solidFill>
                  <a:srgbClr val="F8F8F8"/>
                </a:solidFill>
                <a:latin typeface="Nunito Sans Regular"/>
              </a:rPr>
              <a:t> is second in charge for the application and organizes the event.</a:t>
            </a:r>
          </a:p>
          <a:p>
            <a:pPr marL="518161" indent="-259080" lvl="1">
              <a:lnSpc>
                <a:spcPts val="3360"/>
              </a:lnSpc>
              <a:buFont typeface="Arial"/>
              <a:buChar char="•"/>
            </a:pPr>
            <a:r>
              <a:rPr lang="en-US" sz="2400">
                <a:solidFill>
                  <a:srgbClr val="F8F8F8"/>
                </a:solidFill>
                <a:latin typeface="Nunito Sans Regular Bold"/>
              </a:rPr>
              <a:t>Volunteer</a:t>
            </a:r>
            <a:r>
              <a:rPr lang="en-US" sz="2400">
                <a:solidFill>
                  <a:srgbClr val="F8F8F8"/>
                </a:solidFill>
                <a:latin typeface="Nunito Sans Regular"/>
              </a:rPr>
              <a:t> takes care of event and is able to update guest participants.</a:t>
            </a:r>
          </a:p>
          <a:p>
            <a:pPr marL="518160" indent="-259080" lvl="1">
              <a:lnSpc>
                <a:spcPts val="3360"/>
              </a:lnSpc>
              <a:buFont typeface="Arial"/>
              <a:buChar char="•"/>
            </a:pPr>
            <a:r>
              <a:rPr lang="en-US" sz="2400">
                <a:solidFill>
                  <a:srgbClr val="F8F8F8"/>
                </a:solidFill>
                <a:latin typeface="Nunito Sans Regular Bold"/>
              </a:rPr>
              <a:t>Guest</a:t>
            </a:r>
            <a:r>
              <a:rPr lang="en-US" sz="2400">
                <a:solidFill>
                  <a:srgbClr val="F8F8F8"/>
                </a:solidFill>
                <a:latin typeface="Nunito Sans Regular"/>
              </a:rPr>
              <a:t> is a normal user who can register in events.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3737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750" r="875" b="518"/>
          <a:stretch>
            <a:fillRect/>
          </a:stretch>
        </p:blipFill>
        <p:spPr>
          <a:xfrm flipH="false" flipV="false" rot="0">
            <a:off x="1028700" y="722101"/>
            <a:ext cx="15312080" cy="9437484"/>
          </a:xfrm>
          <a:prstGeom prst="rect">
            <a:avLst/>
          </a:prstGeom>
        </p:spPr>
      </p:pic>
      <p:sp>
        <p:nvSpPr>
          <p:cNvPr name="TextBox 3" id="3"/>
          <p:cNvSpPr txBox="true"/>
          <p:nvPr/>
        </p:nvSpPr>
        <p:spPr>
          <a:xfrm rot="0">
            <a:off x="465648" y="261903"/>
            <a:ext cx="8115300" cy="1203421"/>
          </a:xfrm>
          <a:prstGeom prst="rect">
            <a:avLst/>
          </a:prstGeom>
        </p:spPr>
        <p:txBody>
          <a:bodyPr anchor="t" rtlCol="false" tIns="0" lIns="0" bIns="0" rIns="0">
            <a:spAutoFit/>
          </a:bodyPr>
          <a:lstStyle/>
          <a:p>
            <a:pPr>
              <a:lnSpc>
                <a:spcPts val="9818"/>
              </a:lnSpc>
              <a:spcBef>
                <a:spcPct val="0"/>
              </a:spcBef>
            </a:pPr>
            <a:r>
              <a:rPr lang="en-US" sz="7013">
                <a:solidFill>
                  <a:srgbClr val="FFDE59"/>
                </a:solidFill>
                <a:latin typeface="Nunito Sans Regular Bold"/>
              </a:rPr>
              <a:t>CLASS DIAGRAM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3737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36488" y="1465324"/>
            <a:ext cx="16415023" cy="7938623"/>
          </a:xfrm>
          <a:prstGeom prst="rect">
            <a:avLst/>
          </a:prstGeom>
        </p:spPr>
      </p:pic>
      <p:sp>
        <p:nvSpPr>
          <p:cNvPr name="TextBox 3" id="3"/>
          <p:cNvSpPr txBox="true"/>
          <p:nvPr/>
        </p:nvSpPr>
        <p:spPr>
          <a:xfrm rot="0">
            <a:off x="465648" y="261903"/>
            <a:ext cx="10260983" cy="1203421"/>
          </a:xfrm>
          <a:prstGeom prst="rect">
            <a:avLst/>
          </a:prstGeom>
        </p:spPr>
        <p:txBody>
          <a:bodyPr anchor="t" rtlCol="false" tIns="0" lIns="0" bIns="0" rIns="0">
            <a:spAutoFit/>
          </a:bodyPr>
          <a:lstStyle/>
          <a:p>
            <a:pPr>
              <a:lnSpc>
                <a:spcPts val="9818"/>
              </a:lnSpc>
              <a:spcBef>
                <a:spcPct val="0"/>
              </a:spcBef>
            </a:pPr>
            <a:r>
              <a:rPr lang="en-US" sz="7013">
                <a:solidFill>
                  <a:srgbClr val="FFDE59"/>
                </a:solidFill>
                <a:latin typeface="Nunito Sans Regular Bold"/>
              </a:rPr>
              <a:t>DATA FLOW DIAGRAM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737373"/>
        </a:solidFill>
      </p:bgPr>
    </p:bg>
    <p:spTree>
      <p:nvGrpSpPr>
        <p:cNvPr id="1" name=""/>
        <p:cNvGrpSpPr/>
        <p:nvPr/>
      </p:nvGrpSpPr>
      <p:grpSpPr>
        <a:xfrm>
          <a:off x="0" y="0"/>
          <a:ext cx="0" cy="0"/>
          <a:chOff x="0" y="0"/>
          <a:chExt cx="0" cy="0"/>
        </a:xfrm>
      </p:grpSpPr>
      <p:sp>
        <p:nvSpPr>
          <p:cNvPr name="TextBox 2" id="2"/>
          <p:cNvSpPr txBox="true"/>
          <p:nvPr/>
        </p:nvSpPr>
        <p:spPr>
          <a:xfrm rot="0">
            <a:off x="465648" y="261903"/>
            <a:ext cx="10260983" cy="1203421"/>
          </a:xfrm>
          <a:prstGeom prst="rect">
            <a:avLst/>
          </a:prstGeom>
        </p:spPr>
        <p:txBody>
          <a:bodyPr anchor="t" rtlCol="false" tIns="0" lIns="0" bIns="0" rIns="0">
            <a:spAutoFit/>
          </a:bodyPr>
          <a:lstStyle/>
          <a:p>
            <a:pPr>
              <a:lnSpc>
                <a:spcPts val="9818"/>
              </a:lnSpc>
              <a:spcBef>
                <a:spcPct val="0"/>
              </a:spcBef>
            </a:pPr>
            <a:r>
              <a:rPr lang="en-US" sz="7013">
                <a:solidFill>
                  <a:srgbClr val="FFDE59"/>
                </a:solidFill>
                <a:latin typeface="Nunito Sans Regular Bold"/>
              </a:rPr>
              <a:t>ADVANTAGES</a:t>
            </a:r>
          </a:p>
        </p:txBody>
      </p:sp>
      <p:grpSp>
        <p:nvGrpSpPr>
          <p:cNvPr name="Group 3" id="3"/>
          <p:cNvGrpSpPr>
            <a:grpSpLocks noChangeAspect="true"/>
          </p:cNvGrpSpPr>
          <p:nvPr/>
        </p:nvGrpSpPr>
        <p:grpSpPr>
          <a:xfrm rot="0">
            <a:off x="13414050" y="935051"/>
            <a:ext cx="4159154" cy="8452439"/>
            <a:chOff x="0" y="0"/>
            <a:chExt cx="5001260" cy="10163810"/>
          </a:xfrm>
        </p:grpSpPr>
        <p:sp>
          <p:nvSpPr>
            <p:cNvPr name="Freeform 4" id="4"/>
            <p:cNvSpPr/>
            <p:nvPr/>
          </p:nvSpPr>
          <p:spPr>
            <a:xfrm>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r="-40" t="0" b="1"/>
              </a:stretch>
            </a:blipFill>
          </p:spPr>
        </p:sp>
        <p:sp>
          <p:nvSpPr>
            <p:cNvPr name="Freeform 5" id="5"/>
            <p:cNvSpPr/>
            <p:nvPr/>
          </p:nvSpPr>
          <p:spPr>
            <a:xfrm>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86842" r="-86983" t="2841" b="4693"/>
              </a:stretch>
            </a:blipFill>
          </p:spPr>
        </p:sp>
      </p:grpSp>
      <p:sp>
        <p:nvSpPr>
          <p:cNvPr name="TextBox 6" id="6"/>
          <p:cNvSpPr txBox="true"/>
          <p:nvPr/>
        </p:nvSpPr>
        <p:spPr>
          <a:xfrm rot="0">
            <a:off x="704109" y="1346631"/>
            <a:ext cx="12528221" cy="3176712"/>
          </a:xfrm>
          <a:prstGeom prst="rect">
            <a:avLst/>
          </a:prstGeom>
        </p:spPr>
        <p:txBody>
          <a:bodyPr anchor="t" rtlCol="false" tIns="0" lIns="0" bIns="0" rIns="0">
            <a:spAutoFit/>
          </a:bodyPr>
          <a:lstStyle/>
          <a:p>
            <a:pPr marL="782851" indent="-391425" lvl="1">
              <a:lnSpc>
                <a:spcPts val="5076"/>
              </a:lnSpc>
              <a:buFont typeface="Arial"/>
              <a:buChar char="•"/>
            </a:pPr>
            <a:r>
              <a:rPr lang="en-US" sz="3625">
                <a:solidFill>
                  <a:srgbClr val="F8F8F8"/>
                </a:solidFill>
                <a:latin typeface="Nunito Sans Regular"/>
              </a:rPr>
              <a:t>User Friendly GUI  </a:t>
            </a:r>
          </a:p>
          <a:p>
            <a:pPr marL="782851" indent="-391425" lvl="1">
              <a:lnSpc>
                <a:spcPts val="5076"/>
              </a:lnSpc>
              <a:buFont typeface="Arial"/>
              <a:buChar char="•"/>
            </a:pPr>
            <a:r>
              <a:rPr lang="en-US" sz="3625">
                <a:solidFill>
                  <a:srgbClr val="F8F8F8"/>
                </a:solidFill>
                <a:latin typeface="Nunito Sans Regular"/>
              </a:rPr>
              <a:t>This system is effective and provides best of the cost to user.  </a:t>
            </a:r>
          </a:p>
          <a:p>
            <a:pPr marL="782851" indent="-391425" lvl="1">
              <a:lnSpc>
                <a:spcPts val="5076"/>
              </a:lnSpc>
              <a:buFont typeface="Arial"/>
              <a:buChar char="•"/>
            </a:pPr>
            <a:r>
              <a:rPr lang="en-US" sz="3625">
                <a:solidFill>
                  <a:srgbClr val="F8F8F8"/>
                </a:solidFill>
                <a:latin typeface="Nunito Sans Regular"/>
              </a:rPr>
              <a:t>Save Time In Communication </a:t>
            </a:r>
          </a:p>
          <a:p>
            <a:pPr marL="782849" indent="-391425" lvl="1">
              <a:lnSpc>
                <a:spcPts val="5076"/>
              </a:lnSpc>
              <a:buFont typeface="Arial"/>
              <a:buChar char="•"/>
            </a:pPr>
            <a:r>
              <a:rPr lang="en-US" sz="3625">
                <a:solidFill>
                  <a:srgbClr val="F8F8F8"/>
                </a:solidFill>
                <a:latin typeface="Nunito Sans Regular"/>
              </a:rPr>
              <a:t>Efficiently Manage Multiple Events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35751"/>
        </a:solidFill>
      </p:bgPr>
    </p:bg>
    <p:spTree>
      <p:nvGrpSpPr>
        <p:cNvPr id="1" name=""/>
        <p:cNvGrpSpPr/>
        <p:nvPr/>
      </p:nvGrpSpPr>
      <p:grpSpPr>
        <a:xfrm>
          <a:off x="0" y="0"/>
          <a:ext cx="0" cy="0"/>
          <a:chOff x="0" y="0"/>
          <a:chExt cx="0" cy="0"/>
        </a:xfrm>
      </p:grpSpPr>
      <p:sp>
        <p:nvSpPr>
          <p:cNvPr name="TextBox 2" id="2"/>
          <p:cNvSpPr txBox="true"/>
          <p:nvPr/>
        </p:nvSpPr>
        <p:spPr>
          <a:xfrm rot="0">
            <a:off x="11498524" y="904875"/>
            <a:ext cx="5760776" cy="1086773"/>
          </a:xfrm>
          <a:prstGeom prst="rect">
            <a:avLst/>
          </a:prstGeom>
        </p:spPr>
        <p:txBody>
          <a:bodyPr anchor="t" rtlCol="false" tIns="0" lIns="0" bIns="0" rIns="0">
            <a:spAutoFit/>
          </a:bodyPr>
          <a:lstStyle/>
          <a:p>
            <a:pPr algn="r">
              <a:lnSpc>
                <a:spcPts val="8960"/>
              </a:lnSpc>
              <a:spcBef>
                <a:spcPct val="0"/>
              </a:spcBef>
            </a:pPr>
            <a:r>
              <a:rPr lang="en-US" sz="6400">
                <a:solidFill>
                  <a:srgbClr val="FFDE59"/>
                </a:solidFill>
                <a:latin typeface="Nunito Sans Regular Bold"/>
              </a:rPr>
              <a:t>USES</a:t>
            </a:r>
          </a:p>
        </p:txBody>
      </p:sp>
      <p:sp>
        <p:nvSpPr>
          <p:cNvPr name="TextBox 3" id="3"/>
          <p:cNvSpPr txBox="true"/>
          <p:nvPr/>
        </p:nvSpPr>
        <p:spPr>
          <a:xfrm rot="0">
            <a:off x="9144000" y="2804472"/>
            <a:ext cx="9110137" cy="4639957"/>
          </a:xfrm>
          <a:prstGeom prst="rect">
            <a:avLst/>
          </a:prstGeom>
        </p:spPr>
        <p:txBody>
          <a:bodyPr anchor="t" rtlCol="false" tIns="0" lIns="0" bIns="0" rIns="0">
            <a:spAutoFit/>
          </a:bodyPr>
          <a:lstStyle/>
          <a:p>
            <a:pPr marL="518161" indent="-259080" lvl="1">
              <a:lnSpc>
                <a:spcPts val="3360"/>
              </a:lnSpc>
              <a:buFont typeface="Arial"/>
              <a:buChar char="•"/>
            </a:pPr>
            <a:r>
              <a:rPr lang="en-US" sz="2400">
                <a:solidFill>
                  <a:srgbClr val="F8F8F8"/>
                </a:solidFill>
                <a:latin typeface="Nunito Sans Regular"/>
              </a:rPr>
              <a:t>Can be used in to organizing events in school &amp; colleges.  </a:t>
            </a:r>
          </a:p>
          <a:p>
            <a:pPr marL="518161" indent="-259080" lvl="1">
              <a:lnSpc>
                <a:spcPts val="3360"/>
              </a:lnSpc>
              <a:buFont typeface="Arial"/>
              <a:buChar char="•"/>
            </a:pPr>
            <a:r>
              <a:rPr lang="en-US" sz="2400">
                <a:solidFill>
                  <a:srgbClr val="F8F8F8"/>
                </a:solidFill>
                <a:latin typeface="Nunito Sans Regular"/>
              </a:rPr>
              <a:t>Organizing Social Events. Etc. </a:t>
            </a:r>
          </a:p>
          <a:p>
            <a:pPr marL="518161" indent="-259080" lvl="1">
              <a:lnSpc>
                <a:spcPts val="3360"/>
              </a:lnSpc>
              <a:buFont typeface="Arial"/>
              <a:buChar char="•"/>
            </a:pPr>
            <a:r>
              <a:rPr lang="en-US" sz="2400">
                <a:solidFill>
                  <a:srgbClr val="F8F8F8"/>
                </a:solidFill>
                <a:latin typeface="Nunito Sans Regular"/>
              </a:rPr>
              <a:t>To the creation and development of large scale events such as festivals, conferences, ceremonies, formal parties,concerts or conventions. </a:t>
            </a:r>
          </a:p>
          <a:p>
            <a:pPr marL="518161" indent="-259080" lvl="1">
              <a:lnSpc>
                <a:spcPts val="3360"/>
              </a:lnSpc>
              <a:buFont typeface="Arial"/>
              <a:buChar char="•"/>
            </a:pPr>
            <a:r>
              <a:rPr lang="en-US" sz="2400">
                <a:solidFill>
                  <a:srgbClr val="F8F8F8"/>
                </a:solidFill>
                <a:latin typeface="Nunito Sans Regular"/>
              </a:rPr>
              <a:t>Event  planning  and  which  can  include  budgeting,  scheduling,  site  selection,  acquiring  necessary  permits,  coordinating transport and parking. </a:t>
            </a:r>
          </a:p>
          <a:p>
            <a:pPr marL="518160" indent="-259080" lvl="1">
              <a:lnSpc>
                <a:spcPts val="3360"/>
              </a:lnSpc>
              <a:buFont typeface="Arial"/>
              <a:buChar char="•"/>
            </a:pPr>
            <a:r>
              <a:rPr lang="en-US" sz="2400">
                <a:solidFill>
                  <a:srgbClr val="F8F8F8"/>
                </a:solidFill>
                <a:latin typeface="Nunito Sans Regular"/>
              </a:rPr>
              <a:t>Its involves studying the brand, identifying the target audience, devising the event concept, and coordinating the technical aspects before actually launching the event.</a:t>
            </a:r>
          </a:p>
        </p:txBody>
      </p:sp>
      <p:grpSp>
        <p:nvGrpSpPr>
          <p:cNvPr name="Group 4" id="4"/>
          <p:cNvGrpSpPr>
            <a:grpSpLocks noChangeAspect="true"/>
          </p:cNvGrpSpPr>
          <p:nvPr/>
        </p:nvGrpSpPr>
        <p:grpSpPr>
          <a:xfrm rot="0">
            <a:off x="1028700" y="1054413"/>
            <a:ext cx="8524031" cy="8541107"/>
            <a:chOff x="0" y="0"/>
            <a:chExt cx="10143490" cy="10163810"/>
          </a:xfrm>
        </p:grpSpPr>
        <p:sp>
          <p:nvSpPr>
            <p:cNvPr name="Freeform 5" id="5"/>
            <p:cNvSpPr/>
            <p:nvPr/>
          </p:nvSpPr>
          <p:spPr>
            <a:xfrm>
              <a:off x="0" y="0"/>
              <a:ext cx="10143351" cy="10163632"/>
            </a:xfrm>
            <a:custGeom>
              <a:avLst/>
              <a:gdLst/>
              <a:ahLst/>
              <a:cxnLst/>
              <a:rect r="r" b="b" t="t" l="l"/>
              <a:pathLst>
                <a:path h="10163632" w="10143351">
                  <a:moveTo>
                    <a:pt x="0" y="0"/>
                  </a:moveTo>
                  <a:lnTo>
                    <a:pt x="10143351" y="0"/>
                  </a:lnTo>
                  <a:lnTo>
                    <a:pt x="10143351" y="10163632"/>
                  </a:lnTo>
                  <a:lnTo>
                    <a:pt x="0" y="10163632"/>
                  </a:lnTo>
                  <a:close/>
                </a:path>
              </a:pathLst>
            </a:custGeom>
            <a:blipFill>
              <a:blip r:embed="rId2"/>
              <a:stretch>
                <a:fillRect l="0" r="1" t="-25" b="-23"/>
              </a:stretch>
            </a:blipFill>
          </p:spPr>
        </p:sp>
        <p:sp>
          <p:nvSpPr>
            <p:cNvPr name="Freeform 6" id="6"/>
            <p:cNvSpPr/>
            <p:nvPr/>
          </p:nvSpPr>
          <p:spPr>
            <a:xfrm>
              <a:off x="3149600" y="2368550"/>
              <a:ext cx="5156200" cy="6858000"/>
            </a:xfrm>
            <a:custGeom>
              <a:avLst/>
              <a:gdLst/>
              <a:ahLst/>
              <a:cxnLst/>
              <a:rect r="r" b="b" t="t" l="l"/>
              <a:pathLst>
                <a:path h="6858000" w="5156200">
                  <a:moveTo>
                    <a:pt x="0" y="0"/>
                  </a:moveTo>
                  <a:lnTo>
                    <a:pt x="5156200" y="0"/>
                  </a:lnTo>
                  <a:lnTo>
                    <a:pt x="5156200" y="6858000"/>
                  </a:lnTo>
                  <a:lnTo>
                    <a:pt x="0" y="6858000"/>
                  </a:lnTo>
                  <a:close/>
                </a:path>
              </a:pathLst>
            </a:custGeom>
            <a:blipFill>
              <a:blip r:embed="rId3"/>
              <a:stretch>
                <a:fillRect l="-11257" r="9779" t="23303" b="9221"/>
              </a:stretch>
            </a:blipFill>
          </p:spPr>
        </p:sp>
        <p:sp>
          <p:nvSpPr>
            <p:cNvPr name="Freeform 7" id="7"/>
            <p:cNvSpPr/>
            <p:nvPr/>
          </p:nvSpPr>
          <p:spPr>
            <a:xfrm>
              <a:off x="374650" y="673100"/>
              <a:ext cx="6318250" cy="8427288"/>
            </a:xfrm>
            <a:custGeom>
              <a:avLst/>
              <a:gdLst/>
              <a:ahLst/>
              <a:cxnLst/>
              <a:rect r="r" b="b" t="t" l="l"/>
              <a:pathLst>
                <a:path h="8427288" w="6318250">
                  <a:moveTo>
                    <a:pt x="2560460" y="1417091"/>
                  </a:moveTo>
                  <a:lnTo>
                    <a:pt x="2559050" y="8427288"/>
                  </a:lnTo>
                  <a:lnTo>
                    <a:pt x="0" y="8427288"/>
                  </a:lnTo>
                  <a:lnTo>
                    <a:pt x="0" y="0"/>
                  </a:lnTo>
                  <a:lnTo>
                    <a:pt x="6318250" y="0"/>
                  </a:lnTo>
                  <a:lnTo>
                    <a:pt x="6318250" y="1098550"/>
                  </a:lnTo>
                  <a:lnTo>
                    <a:pt x="2878087" y="1099439"/>
                  </a:lnTo>
                  <a:cubicBezTo>
                    <a:pt x="2702674" y="1099490"/>
                    <a:pt x="2560498" y="1241679"/>
                    <a:pt x="2560460" y="1417091"/>
                  </a:cubicBezTo>
                  <a:close/>
                </a:path>
              </a:pathLst>
            </a:custGeom>
            <a:blipFill>
              <a:blip r:embed="rId4"/>
              <a:stretch>
                <a:fillRect l="-20549" r="9774" t="6622" b="10462"/>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3575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1714" t="0" r="8979" b="0"/>
          <a:stretch>
            <a:fillRect/>
          </a:stretch>
        </p:blipFill>
        <p:spPr>
          <a:xfrm flipH="false" flipV="false" rot="0">
            <a:off x="736600" y="3182947"/>
            <a:ext cx="6941840" cy="6736350"/>
          </a:xfrm>
          <a:prstGeom prst="rect">
            <a:avLst/>
          </a:prstGeom>
        </p:spPr>
      </p:pic>
      <p:pic>
        <p:nvPicPr>
          <p:cNvPr name="Picture 3" id="3"/>
          <p:cNvPicPr>
            <a:picLocks noChangeAspect="true"/>
          </p:cNvPicPr>
          <p:nvPr/>
        </p:nvPicPr>
        <p:blipFill>
          <a:blip r:embed="rId3"/>
          <a:srcRect l="0" t="31614" r="0" b="22276"/>
          <a:stretch>
            <a:fillRect/>
          </a:stretch>
        </p:blipFill>
        <p:spPr>
          <a:xfrm flipH="false" flipV="false" rot="0">
            <a:off x="10291603" y="3182947"/>
            <a:ext cx="6967697" cy="1807161"/>
          </a:xfrm>
          <a:prstGeom prst="rect">
            <a:avLst/>
          </a:prstGeom>
        </p:spPr>
      </p:pic>
      <p:pic>
        <p:nvPicPr>
          <p:cNvPr name="Picture 4" id="4"/>
          <p:cNvPicPr>
            <a:picLocks noChangeAspect="true"/>
          </p:cNvPicPr>
          <p:nvPr/>
        </p:nvPicPr>
        <p:blipFill>
          <a:blip r:embed="rId4"/>
          <a:srcRect l="3281" t="0" r="3281" b="0"/>
          <a:stretch>
            <a:fillRect/>
          </a:stretch>
        </p:blipFill>
        <p:spPr>
          <a:xfrm flipH="false" flipV="false" rot="0">
            <a:off x="10291603" y="4990108"/>
            <a:ext cx="6967697" cy="2803309"/>
          </a:xfrm>
          <a:prstGeom prst="rect">
            <a:avLst/>
          </a:prstGeom>
        </p:spPr>
      </p:pic>
      <p:pic>
        <p:nvPicPr>
          <p:cNvPr name="Picture 5" id="5"/>
          <p:cNvPicPr>
            <a:picLocks noChangeAspect="true"/>
          </p:cNvPicPr>
          <p:nvPr/>
        </p:nvPicPr>
        <p:blipFill>
          <a:blip r:embed="rId5"/>
          <a:srcRect l="0" t="18279" r="0" b="20464"/>
          <a:stretch>
            <a:fillRect/>
          </a:stretch>
        </p:blipFill>
        <p:spPr>
          <a:xfrm flipH="false" flipV="false" rot="0">
            <a:off x="10291603" y="7793417"/>
            <a:ext cx="6967697" cy="2125880"/>
          </a:xfrm>
          <a:prstGeom prst="rect">
            <a:avLst/>
          </a:prstGeom>
        </p:spPr>
      </p:pic>
      <p:sp>
        <p:nvSpPr>
          <p:cNvPr name="TextBox 6" id="6"/>
          <p:cNvSpPr txBox="true"/>
          <p:nvPr/>
        </p:nvSpPr>
        <p:spPr>
          <a:xfrm rot="0">
            <a:off x="3348962" y="676275"/>
            <a:ext cx="11590076" cy="1086773"/>
          </a:xfrm>
          <a:prstGeom prst="rect">
            <a:avLst/>
          </a:prstGeom>
        </p:spPr>
        <p:txBody>
          <a:bodyPr anchor="t" rtlCol="false" tIns="0" lIns="0" bIns="0" rIns="0">
            <a:spAutoFit/>
          </a:bodyPr>
          <a:lstStyle/>
          <a:p>
            <a:pPr algn="ctr">
              <a:lnSpc>
                <a:spcPts val="8960"/>
              </a:lnSpc>
              <a:spcBef>
                <a:spcPct val="0"/>
              </a:spcBef>
            </a:pPr>
            <a:r>
              <a:rPr lang="en-US" sz="6400">
                <a:solidFill>
                  <a:srgbClr val="FFDE59"/>
                </a:solidFill>
                <a:latin typeface="Nunito Sans Regular Bold"/>
              </a:rPr>
              <a:t>FRONT END VS BACK END</a:t>
            </a:r>
          </a:p>
        </p:txBody>
      </p:sp>
      <p:sp>
        <p:nvSpPr>
          <p:cNvPr name="TextBox 7" id="7"/>
          <p:cNvSpPr txBox="true"/>
          <p:nvPr/>
        </p:nvSpPr>
        <p:spPr>
          <a:xfrm rot="0">
            <a:off x="1327132" y="2096175"/>
            <a:ext cx="5760776" cy="1086773"/>
          </a:xfrm>
          <a:prstGeom prst="rect">
            <a:avLst/>
          </a:prstGeom>
        </p:spPr>
        <p:txBody>
          <a:bodyPr anchor="t" rtlCol="false" tIns="0" lIns="0" bIns="0" rIns="0">
            <a:spAutoFit/>
          </a:bodyPr>
          <a:lstStyle/>
          <a:p>
            <a:pPr algn="ctr">
              <a:lnSpc>
                <a:spcPts val="8960"/>
              </a:lnSpc>
              <a:spcBef>
                <a:spcPct val="0"/>
              </a:spcBef>
            </a:pPr>
            <a:r>
              <a:rPr lang="en-US" sz="6400">
                <a:solidFill>
                  <a:srgbClr val="F8F8F8"/>
                </a:solidFill>
                <a:latin typeface="Nunito Sans Regular"/>
              </a:rPr>
              <a:t>FRONT END</a:t>
            </a:r>
          </a:p>
        </p:txBody>
      </p:sp>
      <p:sp>
        <p:nvSpPr>
          <p:cNvPr name="TextBox 8" id="8"/>
          <p:cNvSpPr txBox="true"/>
          <p:nvPr/>
        </p:nvSpPr>
        <p:spPr>
          <a:xfrm rot="0">
            <a:off x="10895063" y="2096175"/>
            <a:ext cx="5760776" cy="1086773"/>
          </a:xfrm>
          <a:prstGeom prst="rect">
            <a:avLst/>
          </a:prstGeom>
        </p:spPr>
        <p:txBody>
          <a:bodyPr anchor="t" rtlCol="false" tIns="0" lIns="0" bIns="0" rIns="0">
            <a:spAutoFit/>
          </a:bodyPr>
          <a:lstStyle/>
          <a:p>
            <a:pPr algn="ctr">
              <a:lnSpc>
                <a:spcPts val="8960"/>
              </a:lnSpc>
              <a:spcBef>
                <a:spcPct val="0"/>
              </a:spcBef>
            </a:pPr>
            <a:r>
              <a:rPr lang="en-US" sz="6400">
                <a:solidFill>
                  <a:srgbClr val="F8F8F8"/>
                </a:solidFill>
                <a:latin typeface="Nunito Sans Regular"/>
              </a:rPr>
              <a:t>BACK END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DAELbmnx2q8</dc:identifier>
  <dcterms:modified xsi:type="dcterms:W3CDTF">2011-08-01T06:04:30Z</dcterms:modified>
  <cp:revision>1</cp:revision>
  <dc:title>Event ManaGEMENT SYSTEM</dc:title>
</cp:coreProperties>
</file>